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6"/>
  </p:handoutMasterIdLst>
  <p:sldIdLst>
    <p:sldId id="263" r:id="rId2"/>
    <p:sldId id="257" r:id="rId3"/>
    <p:sldId id="264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pPr marL="0" algn="l" defTabSz="914400" rtl="0" eaLnBrk="1" latinLnBrk="0" hangingPunct="1">
              <a:defRPr/>
            </a:pP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赋值运算</a:t>
            </a:r>
            <a:r>
              <a:rPr lang="zh-CN" altLang="en-US" sz="2400" kern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符与赋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值表达式</a:t>
            </a:r>
            <a:endParaRPr lang="en-US" altLang="zh-CN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2.8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赋值运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算符</a:t>
            </a:r>
            <a:endParaRPr lang="en-US" altLang="zh-CN" sz="6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赋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值表达式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99363" y="2080973"/>
            <a:ext cx="90684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hangingPunct="0">
              <a:lnSpc>
                <a:spcPct val="150000"/>
              </a:lnSpc>
            </a:pP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赋值运算符“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”是一个双目运算符。赋值表达式的一般形式为：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hangingPunct="0">
              <a:lnSpc>
                <a:spcPct val="150000"/>
              </a:lnSpc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</a:t>
            </a:r>
            <a:r>
              <a:rPr lang="zh-CN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变量名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&gt;=&lt;</a:t>
            </a:r>
            <a:r>
              <a:rPr lang="zh-CN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表达式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</a:p>
          <a:p>
            <a:pPr algn="just" hangingPunct="0">
              <a:lnSpc>
                <a:spcPct val="150000"/>
              </a:lnSpc>
            </a:pP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它首先计算赋值运算符右面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&lt;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表达式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的值，然后将值赋给左面的</a:t>
            </a:r>
            <a:r>
              <a:rPr lang="zh-CN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。赋值表达式后面加分号便构成赋值语句，赋值语句具有计算和赋值双重功能。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4737549" cy="461665"/>
            <a:chOff x="515938" y="1091211"/>
            <a:chExt cx="4737549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2719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赋值运算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符与赋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值表达式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0"/>
            <a:ext cx="9453673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2AD54819-9AE2-41AD-B79A-FF2CF6AFF5E6}"/>
              </a:ext>
            </a:extLst>
          </p:cNvPr>
          <p:cNvGrpSpPr/>
          <p:nvPr/>
        </p:nvGrpSpPr>
        <p:grpSpPr>
          <a:xfrm>
            <a:off x="515938" y="953188"/>
            <a:ext cx="5341398" cy="461665"/>
            <a:chOff x="515938" y="1091211"/>
            <a:chExt cx="5341398" cy="461665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3FDEC14F-1C54-4721-B952-D273232725D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17" name="平行四边形 16">
                <a:extLst>
                  <a:ext uri="{FF2B5EF4-FFF2-40B4-BE49-F238E27FC236}">
                    <a16:creationId xmlns:a16="http://schemas.microsoft.com/office/drawing/2014/main" id="{1369AF93-BB06-4955-A97A-66A96FB6A912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3" name="平行四边形 22">
                <a:extLst>
                  <a:ext uri="{FF2B5EF4-FFF2-40B4-BE49-F238E27FC236}">
                    <a16:creationId xmlns:a16="http://schemas.microsoft.com/office/drawing/2014/main" id="{6891B300-9528-4BE0-AD94-53E27FC180F5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平行四边形 23">
                <a:extLst>
                  <a:ext uri="{FF2B5EF4-FFF2-40B4-BE49-F238E27FC236}">
                    <a16:creationId xmlns:a16="http://schemas.microsoft.com/office/drawing/2014/main" id="{E24C7D9C-7BA4-485C-9C9A-8AEF522FF406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平行四边形 27">
                <a:extLst>
                  <a:ext uri="{FF2B5EF4-FFF2-40B4-BE49-F238E27FC236}">
                    <a16:creationId xmlns:a16="http://schemas.microsoft.com/office/drawing/2014/main" id="{748E7D65-DB4B-4630-ADF6-6C0ADBA2EE3A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平行四边形 28">
                <a:extLst>
                  <a:ext uri="{FF2B5EF4-FFF2-40B4-BE49-F238E27FC236}">
                    <a16:creationId xmlns:a16="http://schemas.microsoft.com/office/drawing/2014/main" id="{C01BFD7E-560D-422E-89CC-BE28E7982CED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平行四边形 29">
                <a:extLst>
                  <a:ext uri="{FF2B5EF4-FFF2-40B4-BE49-F238E27FC236}">
                    <a16:creationId xmlns:a16="http://schemas.microsoft.com/office/drawing/2014/main" id="{91277607-9B31-43AE-B4C6-7CB3C5140347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平行四边形 30">
                <a:extLst>
                  <a:ext uri="{FF2B5EF4-FFF2-40B4-BE49-F238E27FC236}">
                    <a16:creationId xmlns:a16="http://schemas.microsoft.com/office/drawing/2014/main" id="{68FB35B4-7AF7-48CC-9217-1E62E8F65A08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平行四边形 31">
                <a:extLst>
                  <a:ext uri="{FF2B5EF4-FFF2-40B4-BE49-F238E27FC236}">
                    <a16:creationId xmlns:a16="http://schemas.microsoft.com/office/drawing/2014/main" id="{8FBEB1E4-AC64-4DC4-A12A-21829310C081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39EDE4A-E60D-4BB2-92B2-D5F0E9E16211}"/>
                </a:ext>
              </a:extLst>
            </p:cNvPr>
            <p:cNvSpPr txBox="1"/>
            <p:nvPr/>
          </p:nvSpPr>
          <p:spPr>
            <a:xfrm>
              <a:off x="981504" y="1091211"/>
              <a:ext cx="48758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还提供了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10</a:t>
              </a:r>
              <a:r>
                <a:rPr lang="zh-CN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种复合赋值运算符</a:t>
              </a:r>
            </a:p>
          </p:txBody>
        </p:sp>
      </p:grpSp>
      <p:graphicFrame>
        <p:nvGraphicFramePr>
          <p:cNvPr id="46" name="Table 2">
            <a:extLst>
              <a:ext uri="{FF2B5EF4-FFF2-40B4-BE49-F238E27FC236}">
                <a16:creationId xmlns:a16="http://schemas.microsoft.com/office/drawing/2014/main" id="{93599F36-F3EC-4CB8-B733-1B33B04D50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3103872"/>
              </p:ext>
            </p:extLst>
          </p:nvPr>
        </p:nvGraphicFramePr>
        <p:xfrm>
          <a:off x="1774825" y="1664716"/>
          <a:ext cx="8642349" cy="4680522"/>
        </p:xfrm>
        <a:graphic>
          <a:graphicData uri="http://schemas.openxmlformats.org/drawingml/2006/table">
            <a:tbl>
              <a:tblPr/>
              <a:tblGrid>
                <a:gridCol w="1262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32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585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75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25502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2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运算符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2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表达式举例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2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功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 </a:t>
                      </a:r>
                      <a:r>
                        <a:rPr lang="zh-CN" altLang="en-US" sz="2000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能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2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等效形式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502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+=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x+=y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计算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加上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y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的值然后赋值给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x=</a:t>
                      </a:r>
                      <a:r>
                        <a:rPr lang="en-US" sz="2000" kern="100" dirty="0" err="1">
                          <a:effectLst/>
                          <a:latin typeface="Times New Roman"/>
                          <a:ea typeface="宋体"/>
                        </a:rPr>
                        <a:t>x+y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502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– =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x– =y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计算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减去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的值然后赋值给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>
                          <a:effectLst/>
                          <a:latin typeface="Times New Roman"/>
                          <a:ea typeface="宋体"/>
                        </a:rPr>
                        <a:t>x=x–y</a:t>
                      </a:r>
                      <a:endParaRPr lang="zh-CN" sz="20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5502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*=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x*=y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计算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乘以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的值然后赋值给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x=x*y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5502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/=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x/=y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计算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除以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的值然后赋值给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>
                          <a:effectLst/>
                          <a:latin typeface="Times New Roman"/>
                          <a:ea typeface="宋体"/>
                        </a:rPr>
                        <a:t>x=x/y</a:t>
                      </a:r>
                      <a:endParaRPr lang="zh-CN" sz="2000" kern="10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5502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%=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x%=y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计算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除以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的余数然后赋值给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x=</a:t>
                      </a:r>
                      <a:r>
                        <a:rPr lang="en-US" sz="2000" kern="100" dirty="0" err="1">
                          <a:effectLst/>
                          <a:latin typeface="Times New Roman"/>
                          <a:ea typeface="宋体"/>
                        </a:rPr>
                        <a:t>x%y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5502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&lt;&lt;=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x&lt;&lt;=y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计算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左移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位的值然后赋值给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x=x&lt;&lt;y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5502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&gt;&gt;=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x&gt;&gt;=y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计算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右移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位的值然后赋值给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x=x&gt;&gt;y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5502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&amp;=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x&amp;=y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计算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与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按位与的值然后赋值给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x=</a:t>
                      </a:r>
                      <a:r>
                        <a:rPr lang="en-US" sz="2000" kern="100" dirty="0" err="1">
                          <a:effectLst/>
                          <a:latin typeface="Times New Roman"/>
                          <a:ea typeface="宋体"/>
                        </a:rPr>
                        <a:t>x&amp;y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5502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|=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x|=y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计算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与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按位或的值然后赋值给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x=</a:t>
                      </a:r>
                      <a:r>
                        <a:rPr lang="en-US" sz="2000" kern="100" dirty="0" err="1">
                          <a:effectLst/>
                          <a:latin typeface="Times New Roman"/>
                          <a:ea typeface="宋体"/>
                        </a:rPr>
                        <a:t>x|y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25502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^=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x^=y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计算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与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按位异或的值然后赋值给</a:t>
                      </a: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/>
                          <a:ea typeface="宋体"/>
                        </a:rPr>
                        <a:t>x=</a:t>
                      </a:r>
                      <a:r>
                        <a:rPr lang="en-US" sz="2000" kern="100" dirty="0" err="1">
                          <a:effectLst/>
                          <a:latin typeface="Times New Roman"/>
                          <a:ea typeface="宋体"/>
                        </a:rPr>
                        <a:t>x^y</a:t>
                      </a:r>
                      <a:endParaRPr lang="zh-CN" sz="2000" kern="100" dirty="0">
                        <a:effectLst/>
                        <a:latin typeface="Times New Roman"/>
                        <a:ea typeface="宋体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8675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960582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rgbClr val="ED7D3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提示：</a:t>
              </a:r>
              <a:endParaRPr lang="en-US" altLang="zh-CN" sz="24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3B7ADBAA-D874-48C3-9323-CA17D1F7B428}"/>
              </a:ext>
            </a:extLst>
          </p:cNvPr>
          <p:cNvSpPr/>
          <p:nvPr/>
        </p:nvSpPr>
        <p:spPr>
          <a:xfrm>
            <a:off x="2250958" y="1606921"/>
            <a:ext cx="56284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赋值运算符“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”不是数学上的等号。</a:t>
            </a: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CC335261-DADE-4B10-9140-3675A256F35C}"/>
              </a:ext>
            </a:extLst>
          </p:cNvPr>
          <p:cNvGrpSpPr/>
          <p:nvPr/>
        </p:nvGrpSpPr>
        <p:grpSpPr>
          <a:xfrm rot="10800000" flipH="1">
            <a:off x="1486130" y="1360928"/>
            <a:ext cx="9533323" cy="4984309"/>
            <a:chOff x="850264" y="1121062"/>
            <a:chExt cx="11341335" cy="5967853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167864AF-4E61-47BA-8D84-5693A6AD782C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50" name="任意多边形 3">
                <a:extLst>
                  <a:ext uri="{FF2B5EF4-FFF2-40B4-BE49-F238E27FC236}">
                    <a16:creationId xmlns:a16="http://schemas.microsoft.com/office/drawing/2014/main" id="{9D38B42F-6D93-497A-8C4C-F26BB933D886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51" name="组合 50">
                <a:extLst>
                  <a:ext uri="{FF2B5EF4-FFF2-40B4-BE49-F238E27FC236}">
                    <a16:creationId xmlns:a16="http://schemas.microsoft.com/office/drawing/2014/main" id="{AFE02FB2-B4D8-49F4-BE97-DA29DFEB94B2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52" name="平行四边形 51">
                  <a:extLst>
                    <a:ext uri="{FF2B5EF4-FFF2-40B4-BE49-F238E27FC236}">
                      <a16:creationId xmlns:a16="http://schemas.microsoft.com/office/drawing/2014/main" id="{A88F38E1-6286-4860-A2D4-56BF4D8FB3A5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53" name="平行四边形 52">
                  <a:extLst>
                    <a:ext uri="{FF2B5EF4-FFF2-40B4-BE49-F238E27FC236}">
                      <a16:creationId xmlns:a16="http://schemas.microsoft.com/office/drawing/2014/main" id="{17E15640-FC5B-4958-80CB-118601255307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54" name="平行四边形 53">
                  <a:extLst>
                    <a:ext uri="{FF2B5EF4-FFF2-40B4-BE49-F238E27FC236}">
                      <a16:creationId xmlns:a16="http://schemas.microsoft.com/office/drawing/2014/main" id="{196067F7-6C00-4869-930E-D5E0E29F09E7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47" name="平行四边形 46">
              <a:extLst>
                <a:ext uri="{FF2B5EF4-FFF2-40B4-BE49-F238E27FC236}">
                  <a16:creationId xmlns:a16="http://schemas.microsoft.com/office/drawing/2014/main" id="{641034E3-E744-44C9-A61C-15D3D36E2876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8" name="平行四边形 47">
              <a:extLst>
                <a:ext uri="{FF2B5EF4-FFF2-40B4-BE49-F238E27FC236}">
                  <a16:creationId xmlns:a16="http://schemas.microsoft.com/office/drawing/2014/main" id="{4D537FA1-94C4-45DA-897A-1B37D8C9845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9" name="平行四边形 48">
              <a:extLst>
                <a:ext uri="{FF2B5EF4-FFF2-40B4-BE49-F238E27FC236}">
                  <a16:creationId xmlns:a16="http://schemas.microsoft.com/office/drawing/2014/main" id="{718B463E-4375-40A0-A4B7-0FFD5C89195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3F4B2605-59D6-417F-B1B1-AAEB2E09868E}"/>
              </a:ext>
            </a:extLst>
          </p:cNvPr>
          <p:cNvSpPr/>
          <p:nvPr/>
        </p:nvSpPr>
        <p:spPr>
          <a:xfrm>
            <a:off x="2606399" y="2068586"/>
            <a:ext cx="20008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x=x+1;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CC0B527-D988-4A7C-BC28-65737BD05904}"/>
              </a:ext>
            </a:extLst>
          </p:cNvPr>
          <p:cNvSpPr/>
          <p:nvPr/>
        </p:nvSpPr>
        <p:spPr>
          <a:xfrm>
            <a:off x="2606399" y="2471904"/>
            <a:ext cx="8157765" cy="1005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在数学上不成立，但在计算机高级语言中表示将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的值加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后再赋值给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的含义。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F5F39500-12FC-48A8-96D9-BCE4E077057F}"/>
              </a:ext>
            </a:extLst>
          </p:cNvPr>
          <p:cNvSpPr/>
          <p:nvPr/>
        </p:nvSpPr>
        <p:spPr>
          <a:xfrm>
            <a:off x="2250958" y="3504063"/>
            <a:ext cx="33009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CN" altLang="zh-CN" sz="24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多重赋值是合法的。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DC3755F-865C-4F96-9109-30986D2CA3A4}"/>
              </a:ext>
            </a:extLst>
          </p:cNvPr>
          <p:cNvSpPr/>
          <p:nvPr/>
        </p:nvSpPr>
        <p:spPr>
          <a:xfrm>
            <a:off x="2606399" y="3965728"/>
            <a:ext cx="30027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x=y=z=123.45;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059BE4EB-9229-4AE0-AF60-D3B70DA93245}"/>
              </a:ext>
            </a:extLst>
          </p:cNvPr>
          <p:cNvSpPr/>
          <p:nvPr/>
        </p:nvSpPr>
        <p:spPr>
          <a:xfrm>
            <a:off x="2250958" y="4402011"/>
            <a:ext cx="8513206" cy="1005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复合赋值运算符是把其右边的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表达式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作为一个整体来进行运算的。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80D6D6B-DA18-49D5-B93D-0A22A6CCBA6C}"/>
              </a:ext>
            </a:extLst>
          </p:cNvPr>
          <p:cNvSpPr/>
          <p:nvPr/>
        </p:nvSpPr>
        <p:spPr>
          <a:xfrm>
            <a:off x="2606399" y="5395867"/>
            <a:ext cx="48301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x+=10+y; 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等价于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x+= (10+y);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04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6" grpId="0"/>
      <p:bldP spid="55" grpId="0"/>
      <p:bldP spid="18" grpId="0"/>
      <p:bldP spid="56" grpId="0"/>
      <p:bldP spid="2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347</Words>
  <Application>Microsoft Office PowerPoint</Application>
  <PresentationFormat>宽屏</PresentationFormat>
  <Paragraphs>59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等线 Light</vt:lpstr>
      <vt:lpstr>宋体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49</cp:revision>
  <dcterms:created xsi:type="dcterms:W3CDTF">2018-07-20T07:37:48Z</dcterms:created>
  <dcterms:modified xsi:type="dcterms:W3CDTF">2018-08-01T10:40:50Z</dcterms:modified>
</cp:coreProperties>
</file>

<file path=docProps/thumbnail.jpeg>
</file>